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8" r:id="rId4"/>
    <p:sldId id="280" r:id="rId5"/>
    <p:sldId id="259" r:id="rId6"/>
    <p:sldId id="257" r:id="rId7"/>
    <p:sldId id="260" r:id="rId8"/>
    <p:sldId id="261" r:id="rId9"/>
    <p:sldId id="262" r:id="rId10"/>
    <p:sldId id="279" r:id="rId11"/>
    <p:sldId id="263" r:id="rId12"/>
    <p:sldId id="264" r:id="rId13"/>
    <p:sldId id="265" r:id="rId14"/>
    <p:sldId id="266" r:id="rId15"/>
    <p:sldId id="267" r:id="rId16"/>
    <p:sldId id="274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F1A088D-1BE7-4BEB-BB38-8E61E28ED6E6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F9D1069-FFB6-4F1C-BCC7-9E201F4AEAD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9878" y="2690336"/>
            <a:ext cx="54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Краткая презентация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образовательной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программы дошкольного образования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878" y="764704"/>
            <a:ext cx="6324600" cy="102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530120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5209" y="4221088"/>
            <a:ext cx="2527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Разработана педагогическим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коллективом ГБДОУ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21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908720"/>
            <a:ext cx="7056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Программе три основных раздела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целевой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содержательный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организационный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Объём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обязательной части Программы не менее 60% от её общего объёма; части, формируемой участниками образовательных отношений, не более 40%.</a:t>
            </a:r>
          </a:p>
        </p:txBody>
      </p:sp>
    </p:spTree>
    <p:extLst>
      <p:ext uri="{BB962C8B-B14F-4D97-AF65-F5344CB8AC3E}">
        <p14:creationId xmlns:p14="http://schemas.microsoft.com/office/powerpoint/2010/main" val="3939899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32656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b="1" kern="0" dirty="0">
                <a:latin typeface="Times New Roman"/>
                <a:ea typeface="Times New Roman"/>
              </a:rPr>
              <a:t>Образовательная программа дошкольного образования учреждения решает также задачи развития ребенка в соответствии с образовательными областями.</a:t>
            </a:r>
            <a:endParaRPr lang="ru-RU" b="1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7644" y="2204864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spcAft>
                <a:spcPts val="0"/>
              </a:spcAft>
            </a:pPr>
            <a:r>
              <a:rPr lang="ru-RU" b="1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Социально-коммуникативное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развитие направлено на усвоение норм и ценностей, принятых в обществе, включая моральные и нравственные ценности; развитие общения и взаимодействия ребёнка со взрослыми и сверстниками; становление самостоятельности, целенаправленности и </a:t>
            </a:r>
            <a:r>
              <a:rPr lang="ru-RU" kern="0" dirty="0" err="1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саморегуляции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собственных действий;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сверстниками, формирование уважительного отношения и чувства принадлежности к своей семье и к сообществу детей и взрослых в Организации; формирование позитивных установок к различным видам труда и творчества; формирование основ безопасного поведения в быту, социуме, природе.</a:t>
            </a:r>
            <a:endParaRPr lang="ru-RU" sz="1200" kern="50" dirty="0">
              <a:effectLst/>
              <a:latin typeface="Arial"/>
              <a:ea typeface="SimSun"/>
              <a:cs typeface="Mangal"/>
            </a:endParaRPr>
          </a:p>
        </p:txBody>
      </p:sp>
      <p:sp>
        <p:nvSpPr>
          <p:cNvPr id="4" name="7-конечная звезда 3"/>
          <p:cNvSpPr/>
          <p:nvPr/>
        </p:nvSpPr>
        <p:spPr>
          <a:xfrm>
            <a:off x="4161656" y="1290464"/>
            <a:ext cx="914400" cy="914400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27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556792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spcAft>
                <a:spcPts val="0"/>
              </a:spcAft>
            </a:pPr>
            <a:r>
              <a:rPr lang="ru-RU" b="1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Познавательное развитие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предполагает развитие интересов детей, любознательности и познавательной мотивации; формирование познавательных действий, становление сознания; развитие воображения и творческой активности; формирование первичных представлений о себе, других людях, объектах окружающего мира, о свойствах и отношениях объектов окружающего мира 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др.), о малой родине и Отечестве, представлений о социокультурных ценностях нашего народа, об отечественных традициях и праздниках, о планете Земля как общем доме людей, об особенностях её природы, многообразии стран и народов мира.</a:t>
            </a:r>
            <a:endParaRPr lang="ru-RU" sz="1200" kern="50" dirty="0">
              <a:effectLst/>
              <a:latin typeface="Arial"/>
              <a:ea typeface="SimSun"/>
              <a:cs typeface="Mangal"/>
            </a:endParaRPr>
          </a:p>
        </p:txBody>
      </p:sp>
      <p:sp>
        <p:nvSpPr>
          <p:cNvPr id="3" name="7-конечная звезда 2"/>
          <p:cNvSpPr/>
          <p:nvPr/>
        </p:nvSpPr>
        <p:spPr>
          <a:xfrm>
            <a:off x="4197749" y="476672"/>
            <a:ext cx="914400" cy="914400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282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-конечная звезда 1"/>
          <p:cNvSpPr/>
          <p:nvPr/>
        </p:nvSpPr>
        <p:spPr>
          <a:xfrm>
            <a:off x="4150715" y="833264"/>
            <a:ext cx="914400" cy="914400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2132856"/>
            <a:ext cx="6696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spcAft>
                <a:spcPts val="0"/>
              </a:spcAft>
            </a:pPr>
            <a:r>
              <a:rPr lang="ru-RU" b="1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Речевое развитие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включает владение речью как средством общения и культуры; обогащение активного словаря; развитие связной, грамматически правильной диалогической и монологической речи; развитие речевого творчества; развитие звуковой и интонационной культуры речи, фонематического слуха; знакомство с книжной культурой, детской литературой, понимание на слух текстов различных жанров детской литературы; формирование звуковой аналитико-синтетической активности как предпосылки обучения грамоте.</a:t>
            </a:r>
            <a:endParaRPr lang="ru-RU" sz="1200" kern="50" dirty="0">
              <a:effectLst/>
              <a:latin typeface="Arial"/>
              <a:ea typeface="SimSun"/>
              <a:cs typeface="Mangal"/>
            </a:endParaRPr>
          </a:p>
        </p:txBody>
      </p:sp>
    </p:spTree>
    <p:extLst>
      <p:ext uri="{BB962C8B-B14F-4D97-AF65-F5344CB8AC3E}">
        <p14:creationId xmlns:p14="http://schemas.microsoft.com/office/powerpoint/2010/main" val="417040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-конечная звезда 1"/>
          <p:cNvSpPr/>
          <p:nvPr/>
        </p:nvSpPr>
        <p:spPr>
          <a:xfrm>
            <a:off x="4150715" y="833264"/>
            <a:ext cx="914400" cy="914400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916832"/>
            <a:ext cx="6120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spcAft>
                <a:spcPts val="0"/>
              </a:spcAft>
            </a:pPr>
            <a:r>
              <a:rPr lang="ru-RU" b="1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Художественно-эстетическое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развитие предполагает развитие предпосылок ценностно-смыслового восприятия и понимания произведений искусства (словесного, музыкального, изобразительного), мира природы; становление эстетического отношения к окружающему миру; формирование элементарных представлений о видах искусства; восприятие музыки, художественной литературы, фольклора; стимулирование сопереживания персонажам художественных произведений; реализацию самостоятельной творческой деятельности детей (изобразительной, конструктивно-модельной, музыкальной и др.).</a:t>
            </a:r>
            <a:endParaRPr lang="ru-RU" sz="1200" kern="50" dirty="0">
              <a:effectLst/>
              <a:latin typeface="Arial"/>
              <a:ea typeface="SimSun"/>
              <a:cs typeface="Mangal"/>
            </a:endParaRPr>
          </a:p>
        </p:txBody>
      </p:sp>
    </p:spTree>
    <p:extLst>
      <p:ext uri="{BB962C8B-B14F-4D97-AF65-F5344CB8AC3E}">
        <p14:creationId xmlns:p14="http://schemas.microsoft.com/office/powerpoint/2010/main" val="429204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-конечная звезда 1"/>
          <p:cNvSpPr/>
          <p:nvPr/>
        </p:nvSpPr>
        <p:spPr>
          <a:xfrm>
            <a:off x="4150715" y="833264"/>
            <a:ext cx="914400" cy="914400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76683" y="1800620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spcAft>
                <a:spcPts val="0"/>
              </a:spcAft>
            </a:pPr>
            <a:r>
              <a:rPr lang="ru-RU" b="1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Физическое развитие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включает приобретение опыта в следующих видах деятельности детей: двигательной, в том числе связанной с выполнением упражнений, направленных на развитие таких физических качеств, как координация и гибкость; способствующих правильному формированию опорно-двигательной системы организма, развитию равновесия, координации движения, крупной и мелкой моторики обеих рук, а также с правильным, не наносящем ущерба организму, выполнением основных движений (ходьба, бег, мягкие прыжки, повороты в обе стороны), формирование начальных представлений о некоторых видах спорта, овладение подвижными играми с правилами; становление целенаправленности и </a:t>
            </a:r>
            <a:r>
              <a:rPr lang="ru-RU" kern="0" dirty="0" err="1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саморегуляции</a:t>
            </a:r>
            <a:r>
              <a:rPr lang="ru-RU" kern="0" dirty="0">
                <a:solidFill>
                  <a:srgbClr val="000001"/>
                </a:solidFill>
                <a:latin typeface="Times New Roman"/>
                <a:ea typeface="Calibri"/>
                <a:cs typeface="Mangal"/>
              </a:rPr>
              <a:t> в двигательной сфере; становление ценностей здорового образа жизни, овладение его элементарными нормами и правилами (в питании, двигательном режиме, закаливании, при формировании полезных привычек и др.).</a:t>
            </a:r>
            <a:endParaRPr lang="ru-RU" sz="1200" kern="50" dirty="0">
              <a:effectLst/>
              <a:latin typeface="Arial"/>
              <a:ea typeface="SimSun"/>
              <a:cs typeface="Mangal"/>
            </a:endParaRPr>
          </a:p>
        </p:txBody>
      </p:sp>
    </p:spTree>
    <p:extLst>
      <p:ext uri="{BB962C8B-B14F-4D97-AF65-F5344CB8AC3E}">
        <p14:creationId xmlns:p14="http://schemas.microsoft.com/office/powerpoint/2010/main" val="110041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7540" y="620688"/>
            <a:ext cx="806489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kern="50" dirty="0" smtClean="0">
                <a:latin typeface="Times New Roman" pitchFamily="18" charset="0"/>
                <a:ea typeface="SimSun"/>
                <a:cs typeface="Times New Roman" pitchFamily="18" charset="0"/>
              </a:rPr>
              <a:t>Срок </a:t>
            </a:r>
            <a:r>
              <a:rPr lang="ru-RU" kern="50" dirty="0">
                <a:latin typeface="Times New Roman" pitchFamily="18" charset="0"/>
                <a:ea typeface="SimSun"/>
                <a:cs typeface="Times New Roman" pitchFamily="18" charset="0"/>
              </a:rPr>
              <a:t>реализации Программы:</a:t>
            </a:r>
            <a:r>
              <a:rPr lang="ru-RU" b="1" kern="50" dirty="0">
                <a:latin typeface="Times New Roman" pitchFamily="18" charset="0"/>
                <a:ea typeface="SimSun"/>
                <a:cs typeface="Times New Roman" pitchFamily="18" charset="0"/>
              </a:rPr>
              <a:t> 5 лет</a:t>
            </a:r>
            <a:r>
              <a:rPr lang="ru-RU" kern="50" dirty="0">
                <a:latin typeface="Times New Roman" pitchFamily="18" charset="0"/>
                <a:ea typeface="SimSun"/>
                <a:cs typeface="Times New Roman" pitchFamily="18" charset="0"/>
              </a:rPr>
              <a:t> (ранний возраст – подготовительная группа</a:t>
            </a:r>
            <a:r>
              <a:rPr lang="ru-RU" kern="50" dirty="0" smtClean="0">
                <a:latin typeface="Times New Roman" pitchFamily="18" charset="0"/>
                <a:ea typeface="SimSun"/>
                <a:cs typeface="Times New Roman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Программа, в соответствии с Федеральным законом «Об образовании в Российской Федерации», содействует взаимопониманию и сотрудничеству между людьми, учитывает разнообразие мировоззренческих подходов, способствует реализации права детей дошкольного возраста на свободный выбор мнений и убеждений, обеспечивает развитие способностей каждого ребенка, формирование и развитие личности ребенка в соответствии с принятыми в семье и обществе духовно-нравственными и социокультурными ценностями в целях интеллектуального, духовно-нравственного, творческого и физического развития человека, удовлетворения его образовательных потребностей и интересов.</a:t>
            </a:r>
          </a:p>
          <a:p>
            <a:pPr algn="just">
              <a:spcAft>
                <a:spcPts val="0"/>
              </a:spcAft>
            </a:pPr>
            <a:endParaRPr lang="ru-RU" kern="50" dirty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kern="5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kern="50" dirty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kern="50" dirty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38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4354" y="1916832"/>
            <a:ext cx="71665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Образовательная программа прошла общественное обсуждение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01.03.2016 по 31.03.2016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полным текстом программы можно ознакомиться в 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етодическом кабинете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ГБДОУ.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282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476672"/>
            <a:ext cx="7128792" cy="563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Дошкольное образование в  Государственном  бюджетном дошкольном  образовательном учреждении   детском  саду № 44 общеразвивающего вида с приоритетным осуществлением деятельности по художественно-эстетическому развитию детей Красносельского района Санкт-Петербурга (далее ГБДОУ) осуществляется в соответствии-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b="1" kern="0" dirty="0">
                <a:latin typeface="Times New Roman"/>
                <a:ea typeface="Times New Roman"/>
                <a:cs typeface="Mangal"/>
              </a:rPr>
              <a:t> </a:t>
            </a:r>
            <a:endParaRPr lang="ru-RU" sz="1200" kern="50" dirty="0">
              <a:latin typeface="Arial"/>
              <a:ea typeface="SimSun"/>
              <a:cs typeface="Mangal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b="1" kern="0" dirty="0" smtClean="0">
                <a:latin typeface="Times New Roman"/>
                <a:ea typeface="Times New Roman"/>
                <a:cs typeface="Mangal"/>
              </a:rPr>
              <a:t>Конституцией </a:t>
            </a:r>
            <a:r>
              <a:rPr lang="ru-RU" b="1" kern="0" dirty="0">
                <a:latin typeface="Times New Roman"/>
                <a:ea typeface="Times New Roman"/>
                <a:cs typeface="Mangal"/>
              </a:rPr>
              <a:t>Российской Федерации, ст. 43, </a:t>
            </a:r>
            <a:r>
              <a:rPr lang="ru-RU" kern="0" dirty="0">
                <a:latin typeface="Times New Roman"/>
                <a:ea typeface="Times New Roman"/>
                <a:cs typeface="Mangal"/>
              </a:rPr>
              <a:t>определяющей государственные гарантии - общедоступность и бесплатность дошкольного образования;</a:t>
            </a:r>
            <a:endParaRPr lang="ru-RU" sz="1200" kern="50" dirty="0">
              <a:latin typeface="Arial"/>
              <a:ea typeface="SimSun"/>
              <a:cs typeface="Mangal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b="1" dirty="0">
                <a:solidFill>
                  <a:srgbClr val="2B4279"/>
                </a:solidFill>
                <a:latin typeface="Times New Roman"/>
                <a:ea typeface="Times New Roman"/>
              </a:rPr>
              <a:t>Федеральным законом «Об образовании в Российской Федерации» от 29 декабря 2012 г., № </a:t>
            </a:r>
            <a:r>
              <a:rPr lang="ru-RU" b="1" dirty="0" smtClean="0">
                <a:solidFill>
                  <a:srgbClr val="2B4279"/>
                </a:solidFill>
                <a:latin typeface="Times New Roman"/>
                <a:ea typeface="Times New Roman"/>
              </a:rPr>
              <a:t>273-ФЗ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endParaRPr lang="ru-RU" b="1" dirty="0" smtClean="0">
              <a:solidFill>
                <a:srgbClr val="2B4279"/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Методическими рекомендациями «О разработке основной общеобразовательной программы дошкольного образования ( Приказ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Минобрнауки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РФ от 21 .10.2010 № 03- 248.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endParaRPr lang="ru-RU" sz="1600" dirty="0">
              <a:solidFill>
                <a:srgbClr val="2B4279"/>
              </a:solidFill>
              <a:latin typeface="Arial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836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640" y="692696"/>
            <a:ext cx="7704856" cy="5555704"/>
          </a:xfrm>
        </p:spPr>
        <p:txBody>
          <a:bodyPr/>
          <a:lstStyle/>
          <a:p>
            <a:pPr marL="0" lvl="0" indent="0" algn="just">
              <a:buClrTx/>
              <a:buSzTx/>
              <a:buNone/>
            </a:pPr>
            <a:r>
              <a:rPr lang="ru-RU" sz="1800" b="1" dirty="0">
                <a:latin typeface="Times New Roman"/>
                <a:ea typeface="Times New Roman"/>
              </a:rPr>
              <a:t>Примерной основной образовательной программы дошкольного образования, одобренной решением федерального учебно-методического объединения по общему образованию (протокол от 20 мая 2015 г. №2/15Федеральным государственным образовательным стандартом дошкольного образования </a:t>
            </a:r>
            <a:r>
              <a:rPr lang="ru-RU" sz="1800" dirty="0">
                <a:latin typeface="Times New Roman"/>
                <a:ea typeface="Times New Roman"/>
              </a:rPr>
              <a:t>(утвержден приказом Министерства образования и науки Российской Федерации от 17 октября 2013 г. № 1155).</a:t>
            </a:r>
            <a:r>
              <a:rPr lang="ru-RU" sz="1800" b="1" dirty="0">
                <a:latin typeface="Times New Roman"/>
                <a:ea typeface="Times New Roman"/>
              </a:rPr>
              <a:t> </a:t>
            </a:r>
            <a:endParaRPr lang="ru-RU" sz="1600" dirty="0">
              <a:latin typeface="Arial"/>
              <a:ea typeface="Times New Roman"/>
            </a:endParaRPr>
          </a:p>
          <a:p>
            <a:pPr marL="0" lvl="0" indent="0" algn="just">
              <a:buClrTx/>
              <a:buSzTx/>
              <a:buNone/>
            </a:pPr>
            <a:r>
              <a:rPr lang="ru-RU" sz="1800" b="1" dirty="0">
                <a:latin typeface="Times New Roman"/>
                <a:ea typeface="Times New Roman"/>
              </a:rPr>
              <a:t>Приказом </a:t>
            </a:r>
            <a:r>
              <a:rPr lang="ru-RU" sz="1800" b="1" dirty="0" err="1">
                <a:latin typeface="Times New Roman"/>
                <a:ea typeface="Times New Roman"/>
              </a:rPr>
              <a:t>Минобрнауки</a:t>
            </a:r>
            <a:r>
              <a:rPr lang="ru-RU" sz="1800" b="1" dirty="0">
                <a:latin typeface="Times New Roman"/>
                <a:ea typeface="Times New Roman"/>
              </a:rPr>
              <a:t> России от 30.08.2013 N 1014 </a:t>
            </a:r>
            <a:r>
              <a:rPr lang="ru-RU" sz="1800" dirty="0">
                <a:latin typeface="Times New Roman"/>
                <a:ea typeface="Times New Roman"/>
              </a:rPr>
              <a:t>«Об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образования» (Зарегистрировано в Минюсте России 26.09.2013 N 30038).</a:t>
            </a:r>
            <a:endParaRPr lang="ru-RU" sz="1600" dirty="0">
              <a:latin typeface="Arial"/>
              <a:ea typeface="Times New Roman"/>
            </a:endParaRPr>
          </a:p>
          <a:p>
            <a:pPr marL="0" lvl="0" indent="0" algn="just">
              <a:buClrTx/>
              <a:buSzTx/>
              <a:buNone/>
            </a:pPr>
            <a:r>
              <a:rPr lang="ru-RU" sz="1800" b="1" dirty="0">
                <a:latin typeface="Times New Roman"/>
                <a:ea typeface="Times New Roman"/>
              </a:rPr>
              <a:t>«Санитарно-эпидемиологическими требованиями к устройству, содержанию и организации режима работы дошкольных образовательных учреждений» </a:t>
            </a:r>
            <a:r>
              <a:rPr lang="ru-RU" sz="1800" dirty="0">
                <a:latin typeface="Times New Roman"/>
                <a:ea typeface="Times New Roman"/>
              </a:rPr>
              <a:t>(СанПиН 2.4.1.3049-13)</a:t>
            </a:r>
          </a:p>
          <a:p>
            <a:pPr marL="0" lvl="0" indent="0" algn="just">
              <a:buClrTx/>
              <a:buSzTx/>
              <a:buNone/>
            </a:pPr>
            <a:r>
              <a:rPr lang="ru-RU" sz="1800" b="1" dirty="0">
                <a:latin typeface="Times New Roman"/>
                <a:ea typeface="Times New Roman"/>
              </a:rPr>
              <a:t>Уставом ГБДОУ </a:t>
            </a:r>
            <a:r>
              <a:rPr lang="ru-RU" sz="1800" dirty="0">
                <a:latin typeface="Times New Roman"/>
                <a:ea typeface="Times New Roman"/>
              </a:rPr>
              <a:t>детского сада № 44 Красносельского района СПб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640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58956"/>
            <a:ext cx="7056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ГБДОУ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обеспечивает воспитание, обучение, развитие, присмотр, уход и оздоровление детей в возрасте от 2 до 7 лет.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дошкольном образовательном учреждении функционирует 5 возрастных групп для детей раннего и дошкольного возраста. 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Ежегодный контингент воспитанников определяется социальным заказом родителей воспитанников.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ГБДОУ в функционируют следующие возрастные группы: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группа раннего возраста (2-3 года) – 1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младшая группа(3-4 года) – 1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средняя группа (4-5 лет) – 1 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старшая группа(5-6 лет) – 1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подготовительная к школе группа (6-7 лет) – 1</a:t>
            </a:r>
          </a:p>
        </p:txBody>
      </p:sp>
    </p:spTree>
    <p:extLst>
      <p:ext uri="{BB962C8B-B14F-4D97-AF65-F5344CB8AC3E}">
        <p14:creationId xmlns:p14="http://schemas.microsoft.com/office/powerpoint/2010/main" val="144707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675169"/>
            <a:ext cx="7272808" cy="5790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Программа определяет содержание и организацию образовательной деятельности на уровне дошкольного образования. Программа обеспечивает развитие личности детей дошкольного возраста в различных видах общения и деятельности с учётом их  возрастных, индивидуальных психологических и физиологических особенностей.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latin typeface="Times New Roman"/>
                <a:ea typeface="Times New Roman"/>
                <a:cs typeface="Times New Roman"/>
              </a:rPr>
              <a:t>Программа может быть корректирована в связи с:</a:t>
            </a:r>
            <a:endParaRPr lang="ru-RU" u="sng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•	Изменениями нормативно - правовой базы,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•	С образовательными запросами родителей,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•	Индивидуальными особенностями воспитанников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Срок реализации программы до внесения изменений.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Программа служит механизмом реализации Стандарта дошкольного образования и  раскрывает принципы организации, методы, приемы, техники, порядок организации образовательной, совместной, партнерской деятельности детей и взрослых в пространстве и во времени, наилучшим образом направленной, способствующей реализации целевых ориентиров, а также подходы к интеграции образовательной деятельности дошкольника.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495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028343"/>
            <a:ext cx="66967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Программа определяет содержание и организацию образовательного процесса для детей дошкольного возраста и направлена на формирование общей культуры, развитие физических, интеллектуальных и личностных качеств, формирование предпосылок учебной деятельности, обеспечивающих социальную успешность, сохранение и укрепление здоровья детей дошкольного возраста, коррекцию недостатков в физическом и психическом развитии детей. Программа реализуется в процессе разнообразных видов детской деятельности: игровой, коммуникативной, трудовой, познавательно-исследовательской, продуктивной, музыкально-художественной, чтения.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936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6879" y="0"/>
            <a:ext cx="7992888" cy="657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Bef>
                <a:spcPts val="600"/>
              </a:spcBef>
              <a:spcAft>
                <a:spcPts val="0"/>
              </a:spcAft>
            </a:pPr>
            <a:r>
              <a:rPr lang="ru-RU" kern="50" dirty="0">
                <a:latin typeface="Times New Roman" pitchFamily="18" charset="0"/>
                <a:ea typeface="SimSun"/>
                <a:cs typeface="Times New Roman" pitchFamily="18" charset="0"/>
              </a:rPr>
              <a:t>Программа направлена на создание условий развития инициативы и творческих способностей ребенка на основе сотрудничества со взрослыми и сверстниками в соответствующих дошкольному возрасту видам деятельности и обеспечивает достижение детьми дошкольного возраста уровня развития, необходимого и достаточного для успешного освоения ими образовательных программ начального общего образования. </a:t>
            </a:r>
          </a:p>
          <a:p>
            <a:pPr indent="540385" algn="just">
              <a:spcBef>
                <a:spcPts val="600"/>
              </a:spcBef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Содержание Программы включает совокупность образовательных областей, которые обеспечивают целостное развитие и воспитание детей с учетом их возрастных и индивидуальных особенностей по основным направлениям - физическому, социально-личностному, познавательному, речевому и художественно-эстетическому развитию.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Программа реализуется в течение всего времени пребывания детей в ГБДОУ (12 часов).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Образовательная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программа реализуется учреждением в переходный период до утверждения Примерной основной образовательной программы дошкольного образования.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kern="50" dirty="0">
                <a:latin typeface="Times New Roman" pitchFamily="18" charset="0"/>
                <a:ea typeface="SimSun"/>
                <a:cs typeface="Times New Roman" pitchFamily="18" charset="0"/>
              </a:rPr>
              <a:t>Срок реализации программы: 5 лет. </a:t>
            </a:r>
            <a:r>
              <a:rPr lang="ru-RU" kern="50" dirty="0" smtClean="0">
                <a:latin typeface="Times New Roman" pitchFamily="18" charset="0"/>
                <a:ea typeface="SimSun"/>
                <a:cs typeface="Times New Roman" pitchFamily="18" charset="0"/>
              </a:rPr>
              <a:t>Образовательная </a:t>
            </a:r>
            <a:r>
              <a:rPr lang="ru-RU" kern="50" dirty="0">
                <a:latin typeface="Times New Roman" pitchFamily="18" charset="0"/>
                <a:ea typeface="SimSun"/>
                <a:cs typeface="Times New Roman" pitchFamily="18" charset="0"/>
              </a:rPr>
              <a:t>программа может корректироваться в связи с изменениями: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ОП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включает обязательную часть и часть, сформированную участниками образовательных отношений. Обе части являются взаимодополняющими и необходимыми с точки зрения реализации требований Федерального государственного образовательного стандарта дошкольного образования.</a:t>
            </a:r>
            <a:endParaRPr lang="ru-RU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332656"/>
            <a:ext cx="3888432" cy="57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Цели и задачи программы</a:t>
            </a:r>
            <a:endParaRPr lang="ru-RU" sz="2400" dirty="0">
              <a:effectLst/>
              <a:latin typeface="Arial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988840"/>
            <a:ext cx="727280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kern="0" dirty="0">
                <a:latin typeface="Times New Roman"/>
                <a:ea typeface="Times New Roman"/>
                <a:cs typeface="Mangal"/>
              </a:rPr>
              <a:t>Целью</a:t>
            </a:r>
            <a:r>
              <a:rPr lang="ru-RU" kern="0" dirty="0">
                <a:latin typeface="Times New Roman"/>
                <a:ea typeface="Times New Roman"/>
                <a:cs typeface="Mangal"/>
              </a:rPr>
              <a:t> </a:t>
            </a:r>
            <a:r>
              <a:rPr lang="ru-RU" sz="2000" kern="0" dirty="0">
                <a:latin typeface="Times New Roman"/>
                <a:ea typeface="Times New Roman"/>
                <a:cs typeface="Mangal"/>
              </a:rPr>
              <a:t>Программы является проектирование социальных ситуаций развития ребенка и развивающей предметно-пространственной среды, обеспечивающих позитивную социализацию, мотивацию и поддержку индивидуальности детей через общение, игру, познавательно-исследовательскую деятельность и другие формы активности. </a:t>
            </a:r>
            <a:endParaRPr lang="ru-RU" sz="2000" kern="50" dirty="0">
              <a:latin typeface="Arial"/>
              <a:ea typeface="SimSun"/>
              <a:cs typeface="Mangal"/>
            </a:endParaRPr>
          </a:p>
          <a:p>
            <a:pPr indent="360680" algn="just">
              <a:spcAft>
                <a:spcPts val="0"/>
              </a:spcAft>
            </a:pPr>
            <a:r>
              <a:rPr lang="ru-RU" sz="2000" dirty="0" smtClean="0">
                <a:solidFill>
                  <a:srgbClr val="000001"/>
                </a:solidFill>
                <a:latin typeface="Times New Roman"/>
                <a:ea typeface="Times New Roman"/>
              </a:rPr>
              <a:t>.</a:t>
            </a:r>
            <a:endParaRPr lang="ru-RU" sz="2000" dirty="0">
              <a:latin typeface="Times New Roman"/>
              <a:ea typeface="Times New Roman"/>
            </a:endParaRPr>
          </a:p>
          <a:p>
            <a:pPr indent="360680" algn="just">
              <a:spcAft>
                <a:spcPts val="0"/>
              </a:spcAft>
            </a:pPr>
            <a:r>
              <a:rPr lang="ru-RU" dirty="0">
                <a:solidFill>
                  <a:srgbClr val="000001"/>
                </a:solidFill>
                <a:latin typeface="Times New Roman"/>
                <a:ea typeface="Times New Roman"/>
              </a:rPr>
              <a:t> </a:t>
            </a:r>
            <a:endParaRPr lang="ru-RU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7158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2655" y="476672"/>
            <a:ext cx="810039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680" algn="just"/>
            <a:r>
              <a:rPr lang="ru-RU" sz="2000" b="1" dirty="0" smtClean="0">
                <a:solidFill>
                  <a:srgbClr val="000001"/>
                </a:solidFill>
                <a:latin typeface="Times New Roman"/>
                <a:ea typeface="Times New Roman"/>
              </a:rPr>
              <a:t>Задачи</a:t>
            </a:r>
            <a:endParaRPr lang="ru-RU" sz="2000" b="1" dirty="0">
              <a:solidFill>
                <a:srgbClr val="000001"/>
              </a:solidFill>
              <a:latin typeface="Times New Roman"/>
              <a:ea typeface="Times New Roman"/>
            </a:endParaRP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охрана и укрепление физического и психического здоровья детей, в том числе их эмоционального благополучия;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обеспечение равных возможностей для полноценного развития каждого ребенка в период дошкольного детства независимо от места проживания, пола, нации, языка, социального статуса;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создание благоприятных условий развития детей в соответствии с их возрастными и индивидуальными особенностями, развитие способностей и творческого потенциала каждого ребенка как субъекта отношений с другими детьми, взрослыми и миром;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объединение обучения и воспитания в целостный образовательный процесс на основе духовно-нравственных и социокультурных ценностей, принятых в обществе правил и норм поведения в интересах человека, семьи, общества;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формирование общей культуры личности детей, развитие их социальных, нравственных, эстетических, интеллектуальных, физических качеств, инициативности, самостоятельности и ответственности ребенка, формирование предпосылок учебной деятельности;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формирование социокультурной среды, соответствующей возрастным и индивидуальным особенностям детей;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обеспечение психолого-педагогической поддержки семьи и повышение компетентности родителей (законных представителей) в вопросах развития и образования, охраны и укрепления здоровья детей;</a:t>
            </a:r>
          </a:p>
          <a:p>
            <a:pPr lvl="0" indent="360680" algn="just"/>
            <a:r>
              <a:rPr lang="ru-RU" sz="1600" dirty="0">
                <a:solidFill>
                  <a:srgbClr val="000001"/>
                </a:solidFill>
                <a:latin typeface="Times New Roman"/>
                <a:ea typeface="Times New Roman"/>
              </a:rPr>
              <a:t>– обеспечение преемственности целей, задач и содержания дошкольного общего и начального общего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33059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207</TotalTime>
  <Words>1404</Words>
  <Application>Microsoft Office PowerPoint</Application>
  <PresentationFormat>Экран 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Valentina Pisareva</dc:creator>
  <cp:lastModifiedBy>admin</cp:lastModifiedBy>
  <cp:revision>36</cp:revision>
  <dcterms:created xsi:type="dcterms:W3CDTF">2015-01-08T18:51:34Z</dcterms:created>
  <dcterms:modified xsi:type="dcterms:W3CDTF">2019-02-17T14:51:29Z</dcterms:modified>
</cp:coreProperties>
</file>